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7" r:id="rId3"/>
    <p:sldId id="282" r:id="rId4"/>
    <p:sldId id="258" r:id="rId5"/>
    <p:sldId id="259" r:id="rId6"/>
    <p:sldId id="262" r:id="rId7"/>
    <p:sldId id="288" r:id="rId8"/>
    <p:sldId id="286" r:id="rId9"/>
    <p:sldId id="289" r:id="rId10"/>
    <p:sldId id="280" r:id="rId11"/>
    <p:sldId id="279" r:id="rId12"/>
  </p:sldIdLst>
  <p:sldSz cx="12192000" cy="6858000"/>
  <p:notesSz cx="6858000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Isidora Sans Alt Bold" panose="020B0604020202020204" charset="-18"/>
      <p:bold r:id="rId19"/>
    </p:embeddedFont>
    <p:embeddedFont>
      <p:font typeface="Isidora Sans Bold" panose="020B0604020202020204" charset="-18"/>
      <p:bold r:id="rId20"/>
    </p:embeddedFont>
    <p:embeddedFont>
      <p:font typeface="Isidora Sans Medium" panose="020B0604020202020204" charset="-18"/>
      <p:regular r:id="rId21"/>
    </p:embeddedFont>
    <p:embeddedFont>
      <p:font typeface="Isidora Sans Medium It" panose="020B0604020202020204" charset="-18"/>
      <p:regular r:id="rId22"/>
    </p:embeddedFont>
    <p:embeddedFont>
      <p:font typeface="Isidora Sans SemiBold" panose="020B0604020202020204" charset="-18"/>
      <p:bold r:id="rId23"/>
    </p:embeddedFont>
    <p:embeddedFont>
      <p:font typeface="Proxima Soft" panose="020B0604020202020204" charset="0"/>
      <p:regular r:id="rId24"/>
      <p:bold r:id="rId25"/>
      <p:italic r:id="rId26"/>
      <p:boldItalic r:id="rId27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006"/>
    <a:srgbClr val="EF2958"/>
    <a:srgbClr val="35BBB1"/>
    <a:srgbClr val="EC405A"/>
    <a:srgbClr val="3B2B83"/>
    <a:srgbClr val="503AB0"/>
    <a:srgbClr val="654FC5"/>
    <a:srgbClr val="1C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CD3C-0883-441B-A200-6EB401490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04A9D-1A14-483D-A81C-73B9B0971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D474-252D-4D29-B030-6F014907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70E0C-F295-4FD6-912E-C5025B29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04F69-E504-4A66-A013-9373A58B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09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3ED2D-5916-4523-823E-203E8CC2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7EACB-BE5F-4895-8E52-E29A3445E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8FF79-A67D-44C9-8BE7-2ED32184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34092-4524-4DC9-B18F-7760B152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05C54-4F44-4B58-AC64-28EC79E4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01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040D5-67D6-4AB8-9EF9-BD4F23CC4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7B759-8351-4015-B3B2-A94B672D3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AB67-5144-43C8-98DD-F643D233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733F1-7145-46CF-A373-2C97900F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A17D4-B33B-46F1-989B-CC2A3832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529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BD3E0-F209-4772-84A7-8C0EDEE8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7980-DAE8-4BE8-A4A4-332C916BE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7852-44D1-40F2-8BD0-7D1070EF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B7EC7-B0CD-4792-9247-83AFE784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B7F0B-C565-40C8-8926-6D78674C3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686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F3A4-8E42-4A26-954F-F1C9B0FA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16286-6E11-4C80-A52A-854161B16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5F466-1D7F-432B-9A29-C224461F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FDF5C-503C-4FBB-97C8-2673574A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F451-2CD6-4190-BAA6-50486039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76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E3B1-02AF-4A2F-8C4A-8DD85FC8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9C3FC-590B-45E5-9011-91039597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689D4-CE16-4B4D-A2B6-6BC1FE451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074A9-6959-43DE-A064-5CC7E5F6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68A21-135E-42C1-8F02-F2349369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81812-75DD-4E53-876B-E79BC70C5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73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CF9F-55D9-4A38-93E1-EB90E7CA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3B036-EF05-495C-8486-1160FF31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03E1A-C993-42CD-A581-7A8A9A224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34281-D41B-4C4E-857F-CAB91EC5A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CC641-73C4-4DB9-908E-4410A0D50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A0367-053D-4A1A-AF34-1A4EC77A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F5F5E0-E222-4BB5-A7CA-8D2E9555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A5C83-4387-4D76-B94A-F994F2F96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642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8B46C-1B37-4F5C-AF93-BDC2648B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4F7FC-47E2-4674-91E8-E90ED9AC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BC6D83-243D-403A-B974-4BC6CC5A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9990C-F8B3-48BE-8F5D-1F81B279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76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3F657-8441-4A5C-B232-AD0D25236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6CD2C-A553-450B-9889-784E9AC6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D6E5A-CE9E-4C58-B2CA-3375A897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048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BBAF-1ACB-42A9-9DA3-660822CB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6C41-1BAE-4961-92B1-9A093A97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7CE99-9301-4B03-AE3B-A6B5805BE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A1F71-2DC6-4FD0-A2F4-0AC49479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B4A0B-0564-4EA5-977E-EBBF3E85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E2C8C-A8A4-4BAC-99C1-0892C12F3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90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F021-DEC1-4BDE-BF65-AC730D29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0A4A6-F4C3-488F-88AB-9754FDB20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47070-8698-4D2C-9863-0BFF0703A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8631E-5C7B-41A4-B426-B943441B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1326A-F936-44FC-B584-3026D9B0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028D2-032A-4B1F-9A98-5979173D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52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5A7A6-F547-4A1C-9674-E60D1B276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99FA6-C55D-4637-994A-0248E4CF9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0451E-842B-44D8-806D-F16436D17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AC51-AA8E-4CAF-9837-FE58139433D5}" type="datetimeFigureOut">
              <a:rPr lang="hr-HR" smtClean="0"/>
              <a:t>21.12.2020.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738D1-A8B5-4A2F-964B-2F7D39AD2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61B6-83AB-4E9C-BC8A-07058EC6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B8B8-4381-46FA-8B50-100C534901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87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djecjakartica@demografijaimladi.h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djecjakartica.h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7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529CE1EB-673C-49B1-AC4E-AAB7234F2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95" y="2180449"/>
            <a:ext cx="7989322" cy="17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4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5E5FA582-DD16-45BD-858A-1DF37B32456E}"/>
              </a:ext>
            </a:extLst>
          </p:cNvPr>
          <p:cNvSpPr txBox="1"/>
          <p:nvPr/>
        </p:nvSpPr>
        <p:spPr>
          <a:xfrm>
            <a:off x="2402525" y="2059394"/>
            <a:ext cx="81977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bg1"/>
                </a:solidFill>
                <a:latin typeface="Proxima Soft" panose="02000506030000020004" pitchFamily="50" charset="0"/>
              </a:rPr>
              <a:t>Priključite se i postanite partner  </a:t>
            </a:r>
            <a:r>
              <a:rPr lang="hr-HR" sz="2000" dirty="0">
                <a:solidFill>
                  <a:srgbClr val="F9D006"/>
                </a:solidFill>
                <a:latin typeface="Proxima Soft" panose="02000506030000020004" pitchFamily="50" charset="0"/>
              </a:rPr>
              <a:t>e-Dječje kartice</a:t>
            </a:r>
            <a:r>
              <a:rPr lang="hr-HR" sz="2000" dirty="0">
                <a:solidFill>
                  <a:schemeClr val="bg1"/>
                </a:solidFill>
                <a:latin typeface="Proxima Soft" panose="02000506030000020004" pitchFamily="50" charset="0"/>
              </a:rPr>
              <a:t>,   podržite obitelji sa djecom za bolju i ljepšu budućnost Hrvatske, već danas za sutra !</a:t>
            </a:r>
          </a:p>
          <a:p>
            <a:endParaRPr lang="hr-HR" sz="2000" dirty="0">
              <a:solidFill>
                <a:schemeClr val="bg1"/>
              </a:solidFill>
              <a:latin typeface="Proxima Soft" panose="02000506030000020004" pitchFamily="50" charset="0"/>
            </a:endParaRPr>
          </a:p>
          <a:p>
            <a:endParaRPr lang="hr-HR" sz="2000" dirty="0">
              <a:solidFill>
                <a:schemeClr val="bg1"/>
              </a:solidFill>
              <a:latin typeface="Proxima Soft" panose="02000506030000020004" pitchFamily="50" charset="0"/>
            </a:endParaRPr>
          </a:p>
          <a:p>
            <a:pPr algn="ctr"/>
            <a:r>
              <a:rPr lang="hr-HR" sz="2000" dirty="0">
                <a:solidFill>
                  <a:schemeClr val="bg1"/>
                </a:solidFill>
                <a:latin typeface="Proxima Soft" panose="02000506030000020004" pitchFamily="50" charset="0"/>
              </a:rPr>
              <a:t>Za više informacija o projektu i uvjetima partnerstva obratite nam se na: </a:t>
            </a:r>
            <a:r>
              <a:rPr lang="hr-HR" sz="2000" dirty="0">
                <a:solidFill>
                  <a:srgbClr val="35BBB1"/>
                </a:solidFill>
                <a:latin typeface="Proxima Soft" panose="02000506030000020004" pitchFamily="50" charset="0"/>
                <a:hlinkClick r:id="rId3"/>
              </a:rPr>
              <a:t>info.djecjakartica@demografijaimladi.hr</a:t>
            </a:r>
            <a:r>
              <a:rPr lang="hr-HR" sz="2000" dirty="0">
                <a:solidFill>
                  <a:srgbClr val="35BBB1"/>
                </a:solidFill>
                <a:latin typeface="Proxima Soft" panose="02000506030000020004" pitchFamily="50" charset="0"/>
              </a:rPr>
              <a:t> </a:t>
            </a:r>
          </a:p>
          <a:p>
            <a:r>
              <a:rPr lang="hr-HR" sz="2000" dirty="0">
                <a:solidFill>
                  <a:srgbClr val="35BBB1"/>
                </a:solidFill>
                <a:latin typeface="Proxima Soft" panose="02000506030000020004" pitchFamily="50" charset="0"/>
              </a:rPr>
              <a:t> </a:t>
            </a:r>
          </a:p>
          <a:p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  <a:p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4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3852687" y="2644170"/>
            <a:ext cx="5824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500" b="1" dirty="0">
                <a:solidFill>
                  <a:srgbClr val="F9D006"/>
                </a:solidFill>
                <a:latin typeface="Isidora Sans Bold" panose="00000800000000000000" pitchFamily="50" charset="0"/>
              </a:rPr>
              <a:t>Hvala na povjerenju!</a:t>
            </a:r>
          </a:p>
        </p:txBody>
      </p:sp>
    </p:spTree>
    <p:extLst>
      <p:ext uri="{BB962C8B-B14F-4D97-AF65-F5344CB8AC3E}">
        <p14:creationId xmlns:p14="http://schemas.microsoft.com/office/powerpoint/2010/main" val="38329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5360DA-C83C-4A38-BEEA-4FF52499036C}"/>
              </a:ext>
            </a:extLst>
          </p:cNvPr>
          <p:cNvSpPr txBox="1"/>
          <p:nvPr/>
        </p:nvSpPr>
        <p:spPr>
          <a:xfrm>
            <a:off x="4333698" y="168549"/>
            <a:ext cx="642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O PROJEKTU  „MUDRICA”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683CD1-3073-40F9-98D8-BB875B41226B}"/>
              </a:ext>
            </a:extLst>
          </p:cNvPr>
          <p:cNvSpPr txBox="1"/>
          <p:nvPr/>
        </p:nvSpPr>
        <p:spPr>
          <a:xfrm>
            <a:off x="1840880" y="1644682"/>
            <a:ext cx="8510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Središnji državni ured za demografiju i mlade provodi poticajne obiteljske i populacijske mjere, a neke od njih su potpore i </a:t>
            </a:r>
            <a:r>
              <a:rPr lang="hr-HR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olakšice roditeljima.</a:t>
            </a:r>
            <a:r>
              <a:rPr lang="hr-HR" dirty="0">
                <a:solidFill>
                  <a:srgbClr val="F9D006"/>
                </a:solidFill>
                <a:latin typeface="Isidora Sans Medium" panose="00000600000000000000" pitchFamily="50" charset="0"/>
              </a:rPr>
              <a:t> 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Provođenje mjera i aktivnosti vezanih uz obiteljsku i populacijsku politiku podrazumijeva sinergijsko djelovanje usmjereno na dugoročno poboljšanje demografskih kretanja. </a:t>
            </a:r>
          </a:p>
          <a:p>
            <a:endParaRPr lang="hr-HR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Dječja kartica namijenjena je </a:t>
            </a:r>
            <a:r>
              <a:rPr lang="hr-HR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roditeljima  i djeci (obiteljima s maloljetnom djecom)</a:t>
            </a:r>
            <a:r>
              <a:rPr lang="hr-HR" dirty="0">
                <a:solidFill>
                  <a:srgbClr val="F9D006"/>
                </a:solidFill>
                <a:latin typeface="Isidora Sans Medium" panose="00000600000000000000" pitchFamily="50" charset="0"/>
              </a:rPr>
              <a:t>, 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a njeno korištenje, u suradnji s javnim i privatnim sektorom, omogućava razne pogodnosti, odnosno popuste na proizvode i usluge. Dječja kartica primarno je zamišljena kao aplikacija za mobilne uređaje.</a:t>
            </a:r>
          </a:p>
        </p:txBody>
      </p:sp>
    </p:spTree>
    <p:extLst>
      <p:ext uri="{BB962C8B-B14F-4D97-AF65-F5344CB8AC3E}">
        <p14:creationId xmlns:p14="http://schemas.microsoft.com/office/powerpoint/2010/main" val="345529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5360DA-C83C-4A38-BEEA-4FF52499036C}"/>
              </a:ext>
            </a:extLst>
          </p:cNvPr>
          <p:cNvSpPr txBox="1"/>
          <p:nvPr/>
        </p:nvSpPr>
        <p:spPr>
          <a:xfrm>
            <a:off x="4225632" y="102047"/>
            <a:ext cx="642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PODACI O PROJEKTU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F026FB-40CB-4303-A653-4FA07B8A92AF}"/>
              </a:ext>
            </a:extLst>
          </p:cNvPr>
          <p:cNvSpPr txBox="1"/>
          <p:nvPr/>
        </p:nvSpPr>
        <p:spPr>
          <a:xfrm>
            <a:off x="6765944" y="1966705"/>
            <a:ext cx="35586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F9D006"/>
              </a:buClr>
              <a:buFont typeface="Proxima Soft" panose="02000506030000020004" pitchFamily="50" charset="0"/>
              <a:buChar char="→"/>
            </a:pPr>
            <a:r>
              <a:rPr lang="hr-HR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Predviđene pogodnosti odnosno popusti </a:t>
            </a:r>
            <a:r>
              <a:rPr lang="hr-HR" b="1" dirty="0">
                <a:solidFill>
                  <a:srgbClr val="FFC000"/>
                </a:solidFill>
                <a:latin typeface="Isidora Sans SemiBold" panose="00000700000000000000" pitchFamily="50" charset="0"/>
              </a:rPr>
              <a:t>povećavali bi se s brojem djece u obitelji  -  1, 2, 3+</a:t>
            </a:r>
          </a:p>
          <a:p>
            <a:pPr marL="285750" indent="-285750">
              <a:spcAft>
                <a:spcPts val="1200"/>
              </a:spcAft>
              <a:buClr>
                <a:srgbClr val="F9D006"/>
              </a:buClr>
              <a:buFont typeface="Proxima Soft" panose="02000506030000020004" pitchFamily="50" charset="0"/>
              <a:buChar char="→"/>
            </a:pPr>
            <a:r>
              <a:rPr lang="hr-HR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Aplikacija i korištenje Dječje kartice bit će besplatno za korisnike</a:t>
            </a:r>
          </a:p>
          <a:p>
            <a:endParaRPr lang="hr-H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9599E-DDC9-4580-820C-60C63CD00F98}"/>
              </a:ext>
            </a:extLst>
          </p:cNvPr>
          <p:cNvSpPr txBox="1"/>
          <p:nvPr/>
        </p:nvSpPr>
        <p:spPr>
          <a:xfrm>
            <a:off x="7046907" y="1250534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9D006"/>
                </a:solidFill>
                <a:latin typeface="Isidora Sans Bold" panose="00000800000000000000" pitchFamily="50" charset="0"/>
              </a:rPr>
              <a:t>POGODNOSTI: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709651" y="1330896"/>
            <a:ext cx="4524894" cy="4263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U Hrvatskoj je prema posljednjem popisu stanovništva iz 2011. godine  </a:t>
            </a:r>
            <a:r>
              <a:rPr lang="hr-HR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1 215 865 obitelji</a:t>
            </a:r>
            <a:r>
              <a:rPr lang="hr-HR" dirty="0">
                <a:solidFill>
                  <a:srgbClr val="F9D006"/>
                </a:solidFill>
                <a:latin typeface="Isidora Sans Medium" panose="00000600000000000000" pitchFamily="50" charset="0"/>
              </a:rPr>
              <a:t>,</a:t>
            </a:r>
            <a:r>
              <a:rPr lang="hr-HR" dirty="0">
                <a:solidFill>
                  <a:srgbClr val="EC405A"/>
                </a:solidFill>
                <a:latin typeface="Isidora Sans Medium" panose="00000600000000000000" pitchFamily="50" charset="0"/>
              </a:rPr>
              <a:t> 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a od toga </a:t>
            </a:r>
          </a:p>
          <a:p>
            <a:endParaRPr lang="hr-HR" b="1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435 192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 obitelji s jednim djetetom, </a:t>
            </a:r>
          </a:p>
          <a:p>
            <a:r>
              <a:rPr lang="hr-HR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319 658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 s dvoje,</a:t>
            </a:r>
          </a:p>
          <a:p>
            <a:r>
              <a:rPr lang="hr-HR" dirty="0">
                <a:solidFill>
                  <a:srgbClr val="F9D006"/>
                </a:solidFill>
                <a:latin typeface="Isidora Sans Medium" panose="00000600000000000000" pitchFamily="50" charset="0"/>
              </a:rPr>
              <a:t>87 228 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s troje, </a:t>
            </a:r>
          </a:p>
          <a:p>
            <a:r>
              <a:rPr lang="hr-HR" dirty="0">
                <a:solidFill>
                  <a:srgbClr val="F9D006"/>
                </a:solidFill>
                <a:latin typeface="Isidora Sans Medium" panose="00000600000000000000" pitchFamily="50" charset="0"/>
              </a:rPr>
              <a:t>18 474 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sa četvero i</a:t>
            </a:r>
          </a:p>
          <a:p>
            <a:r>
              <a:rPr lang="hr-HR" dirty="0">
                <a:solidFill>
                  <a:srgbClr val="F9D006"/>
                </a:solidFill>
                <a:latin typeface="Isidora Sans Medium" panose="00000600000000000000" pitchFamily="50" charset="0"/>
              </a:rPr>
              <a:t>7 128 </a:t>
            </a:r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sa petero ili više djece.</a:t>
            </a:r>
          </a:p>
          <a:p>
            <a:endParaRPr lang="hr-HR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endParaRPr lang="hr-HR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dirty="0">
                <a:solidFill>
                  <a:schemeClr val="bg1"/>
                </a:solidFill>
                <a:latin typeface="Isidora Sans Medium" panose="00000600000000000000" pitchFamily="50" charset="0"/>
              </a:rPr>
              <a:t>Maksimalna zaštita i vjerodostojnost statusa korisnika kartice prema broju djece do 18 godina starosti putem sustava registracije e-građani.</a:t>
            </a:r>
          </a:p>
        </p:txBody>
      </p:sp>
    </p:spTree>
    <p:extLst>
      <p:ext uri="{BB962C8B-B14F-4D97-AF65-F5344CB8AC3E}">
        <p14:creationId xmlns:p14="http://schemas.microsoft.com/office/powerpoint/2010/main" val="97851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117BC5-C3D8-4DC6-B639-2C264701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DFC78C-6BED-4074-872C-BC64D2105202}"/>
              </a:ext>
            </a:extLst>
          </p:cNvPr>
          <p:cNvSpPr txBox="1"/>
          <p:nvPr/>
        </p:nvSpPr>
        <p:spPr>
          <a:xfrm>
            <a:off x="2563495" y="215927"/>
            <a:ext cx="642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ISKUSTVA DRUGIH DRŽAVA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FA582-DD16-45BD-858A-1DF37B32456E}"/>
              </a:ext>
            </a:extLst>
          </p:cNvPr>
          <p:cNvSpPr txBox="1"/>
          <p:nvPr/>
        </p:nvSpPr>
        <p:spPr>
          <a:xfrm>
            <a:off x="1831975" y="955074"/>
            <a:ext cx="52255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U pojedinim europskim državama postoje  obiteljske kartice koje nude pogodnosti prilikom korištenja usluga ili kupnje proizvoda. Iskustva tih europskih zemalja ukazuju kako je korištenje obiteljskih kartica </a:t>
            </a:r>
            <a:r>
              <a:rPr lang="hr-HR" sz="1600" b="1" dirty="0">
                <a:solidFill>
                  <a:srgbClr val="EC405A"/>
                </a:solidFill>
                <a:latin typeface="Isidora Sans Medium" panose="00000600000000000000" pitchFamily="50" charset="0"/>
              </a:rPr>
              <a:t>učinkovit alat</a:t>
            </a:r>
            <a:r>
              <a:rPr lang="hr-HR" sz="1600" dirty="0">
                <a:solidFill>
                  <a:srgbClr val="EC405A"/>
                </a:solidFill>
                <a:latin typeface="Isidora Sans Medium" panose="00000600000000000000" pitchFamily="50" charset="0"/>
              </a:rPr>
              <a:t> </a:t>
            </a:r>
            <a:r>
              <a:rPr lang="hr-HR" sz="1600" b="1" dirty="0">
                <a:solidFill>
                  <a:srgbClr val="EC405A"/>
                </a:solidFill>
                <a:latin typeface="Isidora Sans Medium" panose="00000600000000000000" pitchFamily="50" charset="0"/>
              </a:rPr>
              <a:t>za smanjenje troškova obitelji s djecom.</a:t>
            </a:r>
            <a:endParaRPr lang="hr-HR" sz="1600" dirty="0">
              <a:solidFill>
                <a:srgbClr val="EC405A"/>
              </a:solidFill>
              <a:latin typeface="Isidora Sans Medium" panose="00000600000000000000" pitchFamily="50" charset="0"/>
            </a:endParaRPr>
          </a:p>
          <a:p>
            <a:endParaRPr lang="hr-HR" sz="1600" dirty="0">
              <a:solidFill>
                <a:srgbClr val="EC405A"/>
              </a:solidFill>
              <a:latin typeface="Isidora Sans Medium" panose="00000600000000000000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Razlika je u pristupačnosti, obzirom da se u većini drugih država plaća članarina za korištenje kartice. 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Također, najčešće se obiteljske kartice odnose na obitelji s troje ili više djece.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Prakse pojedinih europskih zemalja bile su dobra polazna točka, ali smo odlučili da projekt u Hrvatskoj bude obuhvatniji i pristupačniji.</a:t>
            </a:r>
          </a:p>
          <a:p>
            <a:r>
              <a:rPr lang="hr-HR" sz="1600" dirty="0">
                <a:solidFill>
                  <a:srgbClr val="EC405A"/>
                </a:solidFill>
                <a:latin typeface="Isidora Sans Medium" panose="00000600000000000000" pitchFamily="50" charset="0"/>
              </a:rPr>
              <a:t>E-dječja kartica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u Hrvatskoj, za razliku od drugih zemalja, bit će </a:t>
            </a:r>
            <a:r>
              <a:rPr lang="hr-HR" sz="1600" dirty="0">
                <a:solidFill>
                  <a:srgbClr val="EC405A"/>
                </a:solidFill>
                <a:latin typeface="Isidora Sans Medium" panose="00000600000000000000" pitchFamily="50" charset="0"/>
              </a:rPr>
              <a:t>besplatna i dostupna svim obiteljima s djecom.</a:t>
            </a:r>
          </a:p>
        </p:txBody>
      </p:sp>
    </p:spTree>
    <p:extLst>
      <p:ext uri="{BB962C8B-B14F-4D97-AF65-F5344CB8AC3E}">
        <p14:creationId xmlns:p14="http://schemas.microsoft.com/office/powerpoint/2010/main" val="195862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117BC5-C3D8-4DC6-B639-2C264701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DFC78C-6BED-4074-872C-BC64D2105202}"/>
              </a:ext>
            </a:extLst>
          </p:cNvPr>
          <p:cNvSpPr txBox="1"/>
          <p:nvPr/>
        </p:nvSpPr>
        <p:spPr>
          <a:xfrm>
            <a:off x="3008013" y="288210"/>
            <a:ext cx="642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POGODNOSTI</a:t>
            </a:r>
            <a:r>
              <a:rPr lang="hr-HR" sz="2800" b="1" dirty="0">
                <a:solidFill>
                  <a:srgbClr val="3B2B83"/>
                </a:solidFill>
                <a:latin typeface="Isidora Sans Alt Bold" panose="00000800000000000000" pitchFamily="50" charset="0"/>
              </a:rPr>
              <a:t> </a:t>
            </a:r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ZA KORISNIKE 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FA582-DD16-45BD-858A-1DF37B32456E}"/>
              </a:ext>
            </a:extLst>
          </p:cNvPr>
          <p:cNvSpPr txBox="1"/>
          <p:nvPr/>
        </p:nvSpPr>
        <p:spPr>
          <a:xfrm>
            <a:off x="1807037" y="1387204"/>
            <a:ext cx="5092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Niz pogodnosti i usluga koje bi obiteljima s djecom kroz</a:t>
            </a:r>
            <a:r>
              <a:rPr lang="hr-HR" sz="1400" b="1" dirty="0">
                <a:solidFill>
                  <a:srgbClr val="FFC000"/>
                </a:solidFill>
                <a:latin typeface="Isidora Sans Medium" panose="00000600000000000000" pitchFamily="50" charset="0"/>
              </a:rPr>
              <a:t> </a:t>
            </a:r>
            <a:r>
              <a:rPr lang="hr-HR" sz="1400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e-dječju karticu </a:t>
            </a:r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bile omogućene, osim što će utjecati na poboljšanje obiteljskog standarda, također bi u svakodnevnom užurbanom načinu života pridonijele </a:t>
            </a:r>
            <a:r>
              <a:rPr lang="hr-HR" sz="1400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ekonomičnijem raspolaganju obiteljskim vremenom</a:t>
            </a:r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.  </a:t>
            </a:r>
          </a:p>
          <a:p>
            <a:endParaRPr lang="hr-HR" sz="14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Obzirom da bi kroz usluge i pogodnosti okupljala širok spektar sudionika iz </a:t>
            </a:r>
            <a:r>
              <a:rPr lang="hr-HR" sz="1400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kulturnog, gospodarskog, zdravstvenog, sportskog </a:t>
            </a:r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i drugih područja, e-dječja kartica predstavljala bi svojevrsni simbol društvenog konsenzusa oko demografske obnove s ciljem promoviranja obitelji  s djecom.</a:t>
            </a:r>
          </a:p>
          <a:p>
            <a:endParaRPr lang="hr-HR" sz="14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Prepoznajete li važnost i svoju ulogu u stvaranju </a:t>
            </a:r>
            <a:r>
              <a:rPr lang="hr-HR" sz="1400" b="1" dirty="0">
                <a:solidFill>
                  <a:srgbClr val="F9D006"/>
                </a:solidFill>
                <a:latin typeface="Isidora Sans Medium" panose="00000600000000000000" pitchFamily="50" charset="0"/>
              </a:rPr>
              <a:t>povoljnog i poticajnog okruženja</a:t>
            </a:r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 za obitelj?</a:t>
            </a:r>
          </a:p>
          <a:p>
            <a:endParaRPr lang="hr-HR" sz="14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Partneri koji se uključe mogu računati na velik broj potencijalnih korisnika i stvaranje </a:t>
            </a:r>
            <a:r>
              <a:rPr lang="hr-HR" sz="1400" dirty="0" err="1">
                <a:solidFill>
                  <a:schemeClr val="bg1"/>
                </a:solidFill>
                <a:latin typeface="Isidora Sans Medium" panose="00000600000000000000" pitchFamily="50" charset="0"/>
              </a:rPr>
              <a:t>loyalty</a:t>
            </a:r>
            <a:r>
              <a:rPr lang="hr-HR" sz="1400" dirty="0">
                <a:solidFill>
                  <a:schemeClr val="bg1"/>
                </a:solidFill>
                <a:latin typeface="Isidora Sans Medium" panose="00000600000000000000" pitchFamily="50" charset="0"/>
              </a:rPr>
              <a:t> okruženja.</a:t>
            </a:r>
          </a:p>
        </p:txBody>
      </p:sp>
    </p:spTree>
    <p:extLst>
      <p:ext uri="{BB962C8B-B14F-4D97-AF65-F5344CB8AC3E}">
        <p14:creationId xmlns:p14="http://schemas.microsoft.com/office/powerpoint/2010/main" val="207235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7117BC5-C3D8-4DC6-B639-2C264701B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065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DFC78C-6BED-4074-872C-BC64D2105202}"/>
              </a:ext>
            </a:extLst>
          </p:cNvPr>
          <p:cNvSpPr txBox="1"/>
          <p:nvPr/>
        </p:nvSpPr>
        <p:spPr>
          <a:xfrm>
            <a:off x="2634631" y="302090"/>
            <a:ext cx="642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POGODNOSTI ZA KORISNIKE 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FA582-DD16-45BD-858A-1DF37B32456E}"/>
              </a:ext>
            </a:extLst>
          </p:cNvPr>
          <p:cNvSpPr txBox="1"/>
          <p:nvPr/>
        </p:nvSpPr>
        <p:spPr>
          <a:xfrm>
            <a:off x="1861368" y="1650620"/>
            <a:ext cx="49301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Dječja kartica biti će u formi </a:t>
            </a:r>
            <a:r>
              <a:rPr lang="hr-HR" sz="1600" b="1" dirty="0">
                <a:solidFill>
                  <a:srgbClr val="EC405A"/>
                </a:solidFill>
                <a:latin typeface="Isidora Sans Medium" panose="00000600000000000000" pitchFamily="50" charset="0"/>
              </a:rPr>
              <a:t>mobilne aplikacije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te će biti lako dostupna i jednostavna za korištenje. 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Postupak registracije bit će povezan sa </a:t>
            </a:r>
            <a:r>
              <a:rPr lang="hr-HR" sz="1600" b="1" dirty="0">
                <a:solidFill>
                  <a:srgbClr val="EC405A"/>
                </a:solidFill>
                <a:latin typeface="Isidora Sans Medium" panose="00000600000000000000" pitchFamily="50" charset="0"/>
              </a:rPr>
              <a:t>sustavom e-Građani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kako bi se osigurala točnost podataka. Upravo ovakva forma mobilne aplikacije doprinos je razvoju računalne infrastrukture i digitalizacije.</a:t>
            </a:r>
          </a:p>
          <a:p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 It" panose="00000600000000000000" pitchFamily="50" charset="0"/>
              </a:rPr>
              <a:t>Većina obitelji, uzevši u obzir da govorimo o obiteljima s maloljetnom djecom,  u Hrvatskoj danas </a:t>
            </a:r>
            <a:r>
              <a:rPr lang="hr-HR" sz="1600" dirty="0">
                <a:solidFill>
                  <a:srgbClr val="EC405A"/>
                </a:solidFill>
                <a:latin typeface="Isidora Sans Medium It" panose="00000600000000000000" pitchFamily="50" charset="0"/>
              </a:rPr>
              <a:t>ima pristup Internetu i posjeduje mobilni uređaj. </a:t>
            </a:r>
          </a:p>
          <a:p>
            <a:endParaRPr lang="hr-HR" sz="1600" dirty="0">
              <a:solidFill>
                <a:srgbClr val="EC405A"/>
              </a:solidFill>
              <a:latin typeface="Isidora Sans Medium It" panose="00000600000000000000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 It" panose="00000600000000000000" pitchFamily="50" charset="0"/>
              </a:rPr>
              <a:t>Pratit će se razvoj projekta, broj korisnika, a ukoliko se tijekom provedbe uvidi da postoji  potreba unapređivanja  usluge, kartica će se razvijati u skladu s tim potrebama. </a:t>
            </a:r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8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43AC5B5F-CA50-4F5E-86B8-83E863FF23EC}"/>
              </a:ext>
            </a:extLst>
          </p:cNvPr>
          <p:cNvSpPr txBox="1"/>
          <p:nvPr/>
        </p:nvSpPr>
        <p:spPr>
          <a:xfrm>
            <a:off x="4062573" y="219893"/>
            <a:ext cx="642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POGODNOSTI ZA PARTNERE 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99CECC5-F183-4699-A248-48D38B4013A2}"/>
              </a:ext>
            </a:extLst>
          </p:cNvPr>
          <p:cNvSpPr txBox="1"/>
          <p:nvPr/>
        </p:nvSpPr>
        <p:spPr>
          <a:xfrm>
            <a:off x="1481405" y="899256"/>
            <a:ext cx="6906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600" b="1" dirty="0">
                <a:solidFill>
                  <a:srgbClr val="35BBB1"/>
                </a:solidFill>
                <a:latin typeface="Isidora Sans Medium" panose="00000600000000000000" pitchFamily="50" charset="0"/>
              </a:rPr>
              <a:t>Partneri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 na projektu bit će prepoznati i od strane javnosti koja će imati priliku pratiti sve detalje projekta na dnevnoj bazi na posebno </a:t>
            </a:r>
            <a:r>
              <a:rPr lang="hr-HR" sz="1600" b="1" dirty="0">
                <a:solidFill>
                  <a:srgbClr val="35BBB1"/>
                </a:solidFill>
                <a:latin typeface="Isidora Sans Medium" panose="00000600000000000000" pitchFamily="50" charset="0"/>
              </a:rPr>
              <a:t>dizajniranoj web stranici (</a:t>
            </a:r>
            <a:r>
              <a:rPr lang="hr-HR" sz="1600" b="1" dirty="0" err="1">
                <a:solidFill>
                  <a:srgbClr val="35BBB1"/>
                </a:solidFill>
                <a:latin typeface="Isidora Sans Medium" panose="00000600000000000000" pitchFamily="50" charset="0"/>
              </a:rPr>
              <a:t>microsite</a:t>
            </a:r>
            <a:r>
              <a:rPr lang="hr-HR" sz="1600" b="1" dirty="0">
                <a:solidFill>
                  <a:srgbClr val="35BBB1"/>
                </a:solidFill>
                <a:latin typeface="Isidora Sans Medium" panose="00000600000000000000" pitchFamily="50" charset="0"/>
              </a:rPr>
              <a:t>),</a:t>
            </a:r>
            <a:r>
              <a:rPr lang="hr-HR" sz="1600" b="1" dirty="0">
                <a:solidFill>
                  <a:schemeClr val="bg1"/>
                </a:solidFill>
                <a:latin typeface="Isidora Sans Medium" panose="00000600000000000000" pitchFamily="50" charset="0"/>
              </a:rPr>
              <a:t>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a popis svih partnera bit će vidljiv i putem aplikacije. Poveznica: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  <a:hlinkClick r:id="rId3"/>
              </a:rPr>
              <a:t>WEB stranica</a:t>
            </a:r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Vidljivost i angažman partnera na projektu bit će osiguran i putem planirane </a:t>
            </a:r>
            <a:r>
              <a:rPr lang="hr-HR" sz="1600" b="1" dirty="0">
                <a:solidFill>
                  <a:srgbClr val="35BBB1"/>
                </a:solidFill>
                <a:latin typeface="Isidora Sans Medium" panose="00000600000000000000" pitchFamily="50" charset="0"/>
              </a:rPr>
              <a:t>marketinške kampanje,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kako na najposjećenijim online portalima, tako i na radijskim stanicama, te neizostavnim društvenim mrežama! </a:t>
            </a:r>
          </a:p>
          <a:p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  <a:p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  <a:p>
            <a:endParaRPr lang="hr-HR" sz="1600" dirty="0">
              <a:solidFill>
                <a:schemeClr val="bg1"/>
              </a:solidFill>
              <a:latin typeface="Proxima Soft" panose="02000506030000020004" pitchFamily="50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481405" y="3711440"/>
            <a:ext cx="98405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Integracija partnera </a:t>
            </a:r>
            <a:r>
              <a:rPr lang="hr-HR" sz="1600" b="1" dirty="0">
                <a:solidFill>
                  <a:srgbClr val="35BBB1"/>
                </a:solidFill>
                <a:latin typeface="Isidora Sans SemiBold" panose="00000700000000000000" pitchFamily="50" charset="0"/>
              </a:rPr>
              <a:t>logotipom, imenom </a:t>
            </a:r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unutar  </a:t>
            </a:r>
            <a:r>
              <a:rPr lang="hr-HR" sz="1600" b="1" dirty="0" err="1">
                <a:solidFill>
                  <a:schemeClr val="bg1"/>
                </a:solidFill>
                <a:latin typeface="Isidora Sans SemiBold" panose="00000700000000000000" pitchFamily="50" charset="0"/>
              </a:rPr>
              <a:t>promo</a:t>
            </a:r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 web stranice</a:t>
            </a:r>
          </a:p>
          <a:p>
            <a:endParaRPr lang="hr-HR" sz="1600" b="1" dirty="0">
              <a:solidFill>
                <a:srgbClr val="35BBB1"/>
              </a:solidFill>
              <a:latin typeface="Isidora Sans SemiBold" panose="00000700000000000000" pitchFamily="50" charset="0"/>
            </a:endParaRPr>
          </a:p>
          <a:p>
            <a:r>
              <a:rPr lang="hr-HR" sz="1600" b="1" dirty="0">
                <a:solidFill>
                  <a:srgbClr val="35BBB1"/>
                </a:solidFill>
                <a:latin typeface="Isidora Sans SemiBold" panose="00000700000000000000" pitchFamily="50" charset="0"/>
              </a:rPr>
              <a:t>Medijska i marketinška kampanja </a:t>
            </a:r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usmjerena na promociju projekta i partnera</a:t>
            </a:r>
            <a:endParaRPr lang="hr-HR" sz="1600" b="1" dirty="0">
              <a:solidFill>
                <a:srgbClr val="35BBB1"/>
              </a:solidFill>
              <a:latin typeface="Isidora Sans SemiBold" panose="00000700000000000000" pitchFamily="50" charset="0"/>
            </a:endParaRPr>
          </a:p>
          <a:p>
            <a:endParaRPr lang="hr-HR" sz="1600" b="1" dirty="0">
              <a:solidFill>
                <a:schemeClr val="bg1"/>
              </a:solidFill>
              <a:latin typeface="Isidora Sans SemiBold" panose="00000700000000000000" pitchFamily="50" charset="0"/>
            </a:endParaRPr>
          </a:p>
          <a:p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Produkcija i izrada svih promotivnih materijala za kampanju </a:t>
            </a:r>
            <a:r>
              <a:rPr lang="hr-HR" sz="1600" b="1" dirty="0">
                <a:solidFill>
                  <a:srgbClr val="35BBB1"/>
                </a:solidFill>
                <a:latin typeface="Isidora Sans SemiBold" panose="00000700000000000000" pitchFamily="50" charset="0"/>
              </a:rPr>
              <a:t>(</a:t>
            </a:r>
            <a:r>
              <a:rPr lang="hr-HR" sz="1600" b="1" dirty="0" err="1">
                <a:solidFill>
                  <a:srgbClr val="35BBB1"/>
                </a:solidFill>
                <a:latin typeface="Isidora Sans SemiBold" panose="00000700000000000000" pitchFamily="50" charset="0"/>
              </a:rPr>
              <a:t>banneri</a:t>
            </a:r>
            <a:r>
              <a:rPr lang="hr-HR" sz="1600" b="1" dirty="0">
                <a:solidFill>
                  <a:srgbClr val="35BBB1"/>
                </a:solidFill>
                <a:latin typeface="Isidora Sans SemiBold" panose="00000700000000000000" pitchFamily="50" charset="0"/>
              </a:rPr>
              <a:t>, social objave, PR članci)</a:t>
            </a:r>
          </a:p>
          <a:p>
            <a:endParaRPr lang="hr-HR" sz="1600" b="1" dirty="0">
              <a:solidFill>
                <a:schemeClr val="bg1"/>
              </a:solidFill>
              <a:latin typeface="Isidora Sans SemiBold" panose="00000700000000000000" pitchFamily="50" charset="0"/>
            </a:endParaRPr>
          </a:p>
          <a:p>
            <a:r>
              <a:rPr lang="hr-HR" sz="1600" b="1" dirty="0">
                <a:solidFill>
                  <a:srgbClr val="35BBB1"/>
                </a:solidFill>
                <a:latin typeface="Isidora Sans SemiBold" panose="00000700000000000000" pitchFamily="50" charset="0"/>
              </a:rPr>
              <a:t>Logotip partnera </a:t>
            </a:r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pozicioniran na svim materijalima u sklopu kampanje (PR, </a:t>
            </a:r>
            <a:r>
              <a:rPr lang="hr-HR" sz="1600" b="1" dirty="0" err="1">
                <a:solidFill>
                  <a:schemeClr val="bg1"/>
                </a:solidFill>
                <a:latin typeface="Isidora Sans SemiBold" panose="00000700000000000000" pitchFamily="50" charset="0"/>
              </a:rPr>
              <a:t>banneri</a:t>
            </a:r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, </a:t>
            </a:r>
            <a:r>
              <a:rPr lang="hr-HR" sz="1600" b="1" dirty="0" err="1">
                <a:solidFill>
                  <a:schemeClr val="bg1"/>
                </a:solidFill>
                <a:latin typeface="Isidora Sans SemiBold" panose="00000700000000000000" pitchFamily="50" charset="0"/>
              </a:rPr>
              <a:t>social</a:t>
            </a:r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)</a:t>
            </a:r>
          </a:p>
          <a:p>
            <a:endParaRPr lang="hr-HR" sz="1600" b="1" dirty="0">
              <a:solidFill>
                <a:schemeClr val="bg1"/>
              </a:solidFill>
              <a:latin typeface="Isidora Sans SemiBold" panose="00000700000000000000" pitchFamily="50" charset="0"/>
            </a:endParaRPr>
          </a:p>
          <a:p>
            <a:r>
              <a:rPr lang="hr-HR" sz="1600" b="1" dirty="0">
                <a:solidFill>
                  <a:schemeClr val="bg1"/>
                </a:solidFill>
                <a:latin typeface="Isidora Sans SemiBold" panose="00000700000000000000" pitchFamily="50" charset="0"/>
              </a:rPr>
              <a:t>    </a:t>
            </a:r>
          </a:p>
          <a:p>
            <a:endParaRPr lang="hr-HR" sz="1600" b="1" dirty="0">
              <a:solidFill>
                <a:schemeClr val="bg1"/>
              </a:solidFill>
              <a:latin typeface="Proxima Sof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9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71600-9FB4-4862-BC03-72567D3F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FADFC78C-6BED-4074-872C-BC64D2105202}"/>
              </a:ext>
            </a:extLst>
          </p:cNvPr>
          <p:cNvSpPr txBox="1"/>
          <p:nvPr/>
        </p:nvSpPr>
        <p:spPr>
          <a:xfrm>
            <a:off x="4405746" y="267916"/>
            <a:ext cx="756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bg1"/>
                </a:solidFill>
                <a:latin typeface="Isidora Sans Alt Bold" panose="00000800000000000000" pitchFamily="50" charset="0"/>
              </a:rPr>
              <a:t>PRIJEDLOG ZA PARTNERE </a:t>
            </a:r>
            <a:endParaRPr lang="hr-HR" sz="2800" dirty="0">
              <a:solidFill>
                <a:schemeClr val="bg1"/>
              </a:solidFill>
              <a:latin typeface="Isidora Sans Alt Bold" panose="00000800000000000000" pitchFamily="50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E5FA582-DD16-45BD-858A-1DF37B32456E}"/>
              </a:ext>
            </a:extLst>
          </p:cNvPr>
          <p:cNvSpPr txBox="1"/>
          <p:nvPr/>
        </p:nvSpPr>
        <p:spPr>
          <a:xfrm>
            <a:off x="1560634" y="1208122"/>
            <a:ext cx="57046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Primjer prijedloga pogodnosti koji kao partner osiguravate korisnicima </a:t>
            </a:r>
            <a:r>
              <a:rPr lang="hr-HR" sz="1600" dirty="0">
                <a:solidFill>
                  <a:srgbClr val="35BBB1"/>
                </a:solidFill>
                <a:latin typeface="Isidora Sans Medium" panose="00000600000000000000" pitchFamily="50" charset="0"/>
              </a:rPr>
              <a:t>e-Dječje kartice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: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Obitelj s 1 djetetom : </a:t>
            </a:r>
            <a:r>
              <a:rPr lang="hr-HR" sz="1600" dirty="0">
                <a:solidFill>
                  <a:srgbClr val="FFC000"/>
                </a:solidFill>
                <a:latin typeface="Isidora Sans Medium" panose="00000600000000000000" pitchFamily="50" charset="0"/>
              </a:rPr>
              <a:t>5%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popusta na postojeću cijenu ulaznice/usluge/proizvoda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Obitelj s 2 djece : </a:t>
            </a:r>
            <a:r>
              <a:rPr lang="hr-HR" sz="1600" dirty="0">
                <a:solidFill>
                  <a:srgbClr val="FFC000"/>
                </a:solidFill>
                <a:latin typeface="Isidora Sans Medium" panose="00000600000000000000" pitchFamily="50" charset="0"/>
              </a:rPr>
              <a:t>10%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popusta na postojeću cijenu ulaznice/usluge/proizvoda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Obitelj s 3 djece + : </a:t>
            </a:r>
            <a:r>
              <a:rPr lang="hr-HR" sz="1600" dirty="0">
                <a:solidFill>
                  <a:srgbClr val="FFC000"/>
                </a:solidFill>
                <a:latin typeface="Isidora Sans Medium" panose="00000600000000000000" pitchFamily="50" charset="0"/>
              </a:rPr>
              <a:t>15% </a:t>
            </a:r>
            <a:r>
              <a:rPr lang="hr-HR" sz="1600" dirty="0">
                <a:solidFill>
                  <a:schemeClr val="bg1"/>
                </a:solidFill>
                <a:latin typeface="Isidora Sans Medium" panose="00000600000000000000" pitchFamily="50" charset="0"/>
              </a:rPr>
              <a:t>popusta na postojeću cijenu ulaznice/usluge/proizvoda </a:t>
            </a:r>
          </a:p>
          <a:p>
            <a:endParaRPr lang="hr-HR" sz="1600" dirty="0">
              <a:solidFill>
                <a:schemeClr val="bg1"/>
              </a:solidFill>
              <a:latin typeface="Isidora Sans Medium" panose="00000600000000000000" pitchFamily="50" charset="0"/>
            </a:endParaRPr>
          </a:p>
          <a:p>
            <a:pPr marL="285750" indent="-285750">
              <a:buFontTx/>
              <a:buChar char="-"/>
            </a:pPr>
            <a:r>
              <a:rPr lang="hr-HR" sz="1600" dirty="0">
                <a:solidFill>
                  <a:srgbClr val="FFC000"/>
                </a:solidFill>
                <a:latin typeface="Isidora Sans Medium" panose="00000600000000000000" pitchFamily="50" charset="0"/>
              </a:rPr>
              <a:t>Ostale pogodnosti prema prijedlogu partnera</a:t>
            </a:r>
          </a:p>
        </p:txBody>
      </p:sp>
    </p:spTree>
    <p:extLst>
      <p:ext uri="{BB962C8B-B14F-4D97-AF65-F5344CB8AC3E}">
        <p14:creationId xmlns:p14="http://schemas.microsoft.com/office/powerpoint/2010/main" val="3352551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709650" y="1330896"/>
            <a:ext cx="928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solidFill>
                <a:schemeClr val="bg1"/>
              </a:solidFill>
              <a:latin typeface="Isidora Sans Medium" panose="00000600000000000000" pitchFamily="50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69E38D-A71F-4164-986D-F9AE151EB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2" t="114"/>
          <a:stretch/>
        </p:blipFill>
        <p:spPr>
          <a:xfrm>
            <a:off x="781758" y="1072641"/>
            <a:ext cx="2370067" cy="492226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D1A69D1-41F7-4176-9330-83EB90C92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429" y="1072642"/>
            <a:ext cx="2356200" cy="49222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248D8E6-A62B-471C-B0BE-878B534C9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287" y="1072641"/>
            <a:ext cx="2365669" cy="49222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6484FA3-1239-42C0-B28E-27175ED5A1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613" y="1072642"/>
            <a:ext cx="2365669" cy="49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4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779</Words>
  <Application>Microsoft Office PowerPoint</Application>
  <PresentationFormat>Široki zaslon</PresentationFormat>
  <Paragraphs>73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21" baseType="lpstr">
      <vt:lpstr>Calibri</vt:lpstr>
      <vt:lpstr>Calibri Light</vt:lpstr>
      <vt:lpstr>Isidora Sans Medium It</vt:lpstr>
      <vt:lpstr>Isidora Sans Bold</vt:lpstr>
      <vt:lpstr>Isidora Sans Alt Bold</vt:lpstr>
      <vt:lpstr>Proxima Soft</vt:lpstr>
      <vt:lpstr>Isidora Sans SemiBold</vt:lpstr>
      <vt:lpstr>Isidora Sans Medium</vt:lpstr>
      <vt:lpstr>Arial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Kristina Želježnjak</dc:creator>
  <cp:lastModifiedBy>Matija Bunjak Pajdek</cp:lastModifiedBy>
  <cp:revision>50</cp:revision>
  <cp:lastPrinted>2020-05-26T11:41:05Z</cp:lastPrinted>
  <dcterms:created xsi:type="dcterms:W3CDTF">2020-03-17T13:59:50Z</dcterms:created>
  <dcterms:modified xsi:type="dcterms:W3CDTF">2020-12-21T08:21:23Z</dcterms:modified>
</cp:coreProperties>
</file>